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59" r:id="rId6"/>
    <p:sldId id="260" r:id="rId7"/>
    <p:sldId id="261" r:id="rId8"/>
    <p:sldId id="262" r:id="rId9"/>
    <p:sldId id="263" r:id="rId10"/>
    <p:sldId id="264" r:id="rId11"/>
    <p:sldId id="265" r:id="rId12"/>
    <p:sldId id="266"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eorgia Pro" panose="02040502050405020303" pitchFamily="18" charset="0"/>
      <p:regular r:id="rId18"/>
      <p:bold r:id="rId19"/>
      <p:italic r:id="rId20"/>
      <p:boldItalic r:id="rId21"/>
    </p:embeddedFont>
    <p:embeddedFont>
      <p:font typeface="Georgia Pro Bold Italics" panose="020B0604020202020204" charset="0"/>
      <p:regular r:id="rId22"/>
    </p:embeddedFont>
    <p:embeddedFont>
      <p:font typeface="Georgia Pro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learnelectronicsindia.com/blogs-1/hashtags/piezo" TargetMode="Externa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9136">
            <a:off x="6702128" y="3382569"/>
            <a:ext cx="16497169" cy="13407699"/>
          </a:xfrm>
          <a:prstGeom prst="rect">
            <a:avLst/>
          </a:prstGeom>
        </p:spPr>
      </p:pic>
      <p:sp>
        <p:nvSpPr>
          <p:cNvPr id="3" name="TextBox 3"/>
          <p:cNvSpPr txBox="1"/>
          <p:nvPr/>
        </p:nvSpPr>
        <p:spPr>
          <a:xfrm>
            <a:off x="730522" y="1324394"/>
            <a:ext cx="7518425" cy="6420101"/>
          </a:xfrm>
          <a:prstGeom prst="rect">
            <a:avLst/>
          </a:prstGeom>
        </p:spPr>
        <p:txBody>
          <a:bodyPr lIns="0" tIns="0" rIns="0" bIns="0" rtlCol="0" anchor="t">
            <a:spAutoFit/>
          </a:bodyPr>
          <a:lstStyle/>
          <a:p>
            <a:pPr algn="ctr">
              <a:lnSpc>
                <a:spcPts val="7458"/>
              </a:lnSpc>
            </a:pPr>
            <a:r>
              <a:rPr lang="en-US" sz="5327">
                <a:solidFill>
                  <a:srgbClr val="7ED957"/>
                </a:solidFill>
                <a:latin typeface="Georgia Pro Bold Italics"/>
              </a:rPr>
              <a:t>2.Fire Alarm System Project by Interfacing Arduino with Temperature &amp; Gas Sensor using TinkerCad</a:t>
            </a:r>
          </a:p>
          <a:p>
            <a:pPr algn="ctr">
              <a:lnSpc>
                <a:spcPts val="6103"/>
              </a:lnSpc>
              <a:spcBef>
                <a:spcPct val="0"/>
              </a:spcBef>
            </a:pPr>
            <a:endParaRPr lang="en-US" sz="5327">
              <a:solidFill>
                <a:srgbClr val="7ED957"/>
              </a:solidFill>
              <a:latin typeface="Georgia Pro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5221006" y="7393918"/>
            <a:ext cx="12499411" cy="9113207"/>
          </a:xfrm>
          <a:prstGeom prst="rect">
            <a:avLst/>
          </a:prstGeom>
        </p:spPr>
      </p:pic>
      <p:grpSp>
        <p:nvGrpSpPr>
          <p:cNvPr id="3" name="Group 3"/>
          <p:cNvGrpSpPr/>
          <p:nvPr/>
        </p:nvGrpSpPr>
        <p:grpSpPr>
          <a:xfrm>
            <a:off x="835387" y="725246"/>
            <a:ext cx="5001046" cy="2013751"/>
            <a:chOff x="0" y="0"/>
            <a:chExt cx="6668061" cy="2685001"/>
          </a:xfrm>
        </p:grpSpPr>
        <p:sp>
          <p:nvSpPr>
            <p:cNvPr id="4" name="TextBox 4"/>
            <p:cNvSpPr txBox="1"/>
            <p:nvPr/>
          </p:nvSpPr>
          <p:spPr>
            <a:xfrm>
              <a:off x="0" y="85725"/>
              <a:ext cx="6668061" cy="2435791"/>
            </a:xfrm>
            <a:prstGeom prst="rect">
              <a:avLst/>
            </a:prstGeom>
          </p:spPr>
          <p:txBody>
            <a:bodyPr lIns="0" tIns="0" rIns="0" bIns="0" rtlCol="0" anchor="t">
              <a:spAutoFit/>
            </a:bodyPr>
            <a:lstStyle/>
            <a:p>
              <a:pPr>
                <a:lnSpc>
                  <a:spcPts val="4704"/>
                </a:lnSpc>
              </a:pPr>
              <a:r>
                <a:rPr lang="en-US" sz="4704">
                  <a:solidFill>
                    <a:srgbClr val="000000"/>
                  </a:solidFill>
                  <a:latin typeface="Georgia Pro Italics"/>
                </a:rPr>
                <a:t>Circuit Connections- Schematic View </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2590959"/>
              <a:ext cx="3978724" cy="94043"/>
            </a:xfrm>
            <a:prstGeom prst="rect">
              <a:avLst/>
            </a:prstGeom>
          </p:spPr>
        </p:pic>
      </p:grpSp>
      <p:pic>
        <p:nvPicPr>
          <p:cNvPr id="6" name="Picture 6"/>
          <p:cNvPicPr>
            <a:picLocks noChangeAspect="1"/>
          </p:cNvPicPr>
          <p:nvPr/>
        </p:nvPicPr>
        <p:blipFill>
          <a:blip r:embed="rId6"/>
          <a:srcRect/>
          <a:stretch>
            <a:fillRect/>
          </a:stretch>
        </p:blipFill>
        <p:spPr>
          <a:xfrm>
            <a:off x="5200780" y="2738997"/>
            <a:ext cx="12058520" cy="67613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TextBox 2"/>
          <p:cNvSpPr txBox="1"/>
          <p:nvPr/>
        </p:nvSpPr>
        <p:spPr>
          <a:xfrm>
            <a:off x="2852469" y="2077051"/>
            <a:ext cx="14808392" cy="7807536"/>
          </a:xfrm>
          <a:prstGeom prst="rect">
            <a:avLst/>
          </a:prstGeom>
        </p:spPr>
        <p:txBody>
          <a:bodyPr lIns="0" tIns="0" rIns="0" bIns="0" rtlCol="0" anchor="t">
            <a:spAutoFit/>
          </a:bodyPr>
          <a:lstStyle/>
          <a:p>
            <a:pPr algn="ctr">
              <a:lnSpc>
                <a:spcPts val="4927"/>
              </a:lnSpc>
              <a:spcBef>
                <a:spcPct val="0"/>
              </a:spcBef>
            </a:pPr>
            <a:r>
              <a:rPr lang="en-US" sz="3199">
                <a:solidFill>
                  <a:srgbClr val="7B1919"/>
                </a:solidFill>
                <a:latin typeface="Georgia Pro Bold Italics"/>
              </a:rPr>
              <a:t>Part 1: Temperature sensor and its output. </a:t>
            </a:r>
          </a:p>
          <a:p>
            <a:pPr algn="ctr">
              <a:lnSpc>
                <a:spcPts val="4773"/>
              </a:lnSpc>
              <a:spcBef>
                <a:spcPct val="0"/>
              </a:spcBef>
            </a:pPr>
            <a:endParaRPr lang="en-US" sz="3199">
              <a:solidFill>
                <a:srgbClr val="7B1919"/>
              </a:solidFill>
              <a:latin typeface="Georgia Pro Bold Italics"/>
            </a:endParaRPr>
          </a:p>
          <a:p>
            <a:pPr algn="ctr">
              <a:lnSpc>
                <a:spcPts val="4773"/>
              </a:lnSpc>
              <a:spcBef>
                <a:spcPct val="0"/>
              </a:spcBef>
            </a:pPr>
            <a:r>
              <a:rPr lang="en-US" sz="3099">
                <a:solidFill>
                  <a:srgbClr val="000000"/>
                </a:solidFill>
                <a:latin typeface="Georgia Pro Italics"/>
              </a:rPr>
              <a:t>The Temperature sensor takes in input and when the temperature increases, the voltage increases, and hence the output initiates the functioning of the Buzzer. For every one degree increase in temperature, there is a 10mV increase in the voltage.</a:t>
            </a:r>
          </a:p>
          <a:p>
            <a:pPr algn="ctr">
              <a:lnSpc>
                <a:spcPts val="4773"/>
              </a:lnSpc>
              <a:spcBef>
                <a:spcPct val="0"/>
              </a:spcBef>
            </a:pPr>
            <a:endParaRPr lang="en-US" sz="3099">
              <a:solidFill>
                <a:srgbClr val="000000"/>
              </a:solidFill>
              <a:latin typeface="Georgia Pro Italics"/>
            </a:endParaRPr>
          </a:p>
          <a:p>
            <a:pPr algn="ctr">
              <a:lnSpc>
                <a:spcPts val="4927"/>
              </a:lnSpc>
              <a:spcBef>
                <a:spcPct val="0"/>
              </a:spcBef>
            </a:pPr>
            <a:r>
              <a:rPr lang="en-US" sz="3199">
                <a:solidFill>
                  <a:srgbClr val="7B1919"/>
                </a:solidFill>
                <a:latin typeface="Georgia Pro Bold Italics"/>
              </a:rPr>
              <a:t>Part2: Gas sensor and its output.</a:t>
            </a:r>
          </a:p>
          <a:p>
            <a:pPr algn="ctr">
              <a:lnSpc>
                <a:spcPts val="4773"/>
              </a:lnSpc>
              <a:spcBef>
                <a:spcPct val="0"/>
              </a:spcBef>
            </a:pPr>
            <a:endParaRPr lang="en-US" sz="3199">
              <a:solidFill>
                <a:srgbClr val="7B1919"/>
              </a:solidFill>
              <a:latin typeface="Georgia Pro Bold Italics"/>
            </a:endParaRPr>
          </a:p>
          <a:p>
            <a:pPr algn="ctr">
              <a:lnSpc>
                <a:spcPts val="4773"/>
              </a:lnSpc>
              <a:spcBef>
                <a:spcPct val="0"/>
              </a:spcBef>
            </a:pPr>
            <a:r>
              <a:rPr lang="en-US" sz="3099">
                <a:solidFill>
                  <a:srgbClr val="000000"/>
                </a:solidFill>
                <a:latin typeface="Georgia Pro Italics"/>
              </a:rPr>
              <a:t>A gas sensor is also used to detect smoke along with the concentration of gases. Based on the type of gas present in the atmosphere, a potential difference is developed by changing the Resistance of the material present inside the sensor and the same is measured as output.</a:t>
            </a:r>
          </a:p>
          <a:p>
            <a:pPr algn="ctr">
              <a:lnSpc>
                <a:spcPts val="4773"/>
              </a:lnSpc>
              <a:spcBef>
                <a:spcPct val="0"/>
              </a:spcBef>
            </a:pPr>
            <a:endParaRPr lang="en-US" sz="3099">
              <a:solidFill>
                <a:srgbClr val="000000"/>
              </a:solidFill>
              <a:latin typeface="Georgia Pro Italics"/>
            </a:endParaRPr>
          </a:p>
        </p:txBody>
      </p:sp>
      <p:grpSp>
        <p:nvGrpSpPr>
          <p:cNvPr id="3" name="Group 3"/>
          <p:cNvGrpSpPr/>
          <p:nvPr/>
        </p:nvGrpSpPr>
        <p:grpSpPr>
          <a:xfrm>
            <a:off x="835387" y="725246"/>
            <a:ext cx="5001046" cy="1422985"/>
            <a:chOff x="0" y="0"/>
            <a:chExt cx="6668061" cy="1897313"/>
          </a:xfrm>
        </p:grpSpPr>
        <p:sp>
          <p:nvSpPr>
            <p:cNvPr id="4" name="TextBox 4"/>
            <p:cNvSpPr txBox="1"/>
            <p:nvPr/>
          </p:nvSpPr>
          <p:spPr>
            <a:xfrm>
              <a:off x="0" y="85725"/>
              <a:ext cx="6668061" cy="1648102"/>
            </a:xfrm>
            <a:prstGeom prst="rect">
              <a:avLst/>
            </a:prstGeom>
          </p:spPr>
          <p:txBody>
            <a:bodyPr lIns="0" tIns="0" rIns="0" bIns="0" rtlCol="0" anchor="t">
              <a:spAutoFit/>
            </a:bodyPr>
            <a:lstStyle/>
            <a:p>
              <a:pPr>
                <a:lnSpc>
                  <a:spcPts val="4704"/>
                </a:lnSpc>
              </a:pPr>
              <a:r>
                <a:rPr lang="en-US" sz="4704">
                  <a:solidFill>
                    <a:srgbClr val="000000"/>
                  </a:solidFill>
                  <a:latin typeface="Georgia Pro Italics"/>
                </a:rPr>
                <a:t>Working of Circuit</a:t>
              </a:r>
              <a:r>
                <a:rPr lang="en-US" sz="4704">
                  <a:solidFill>
                    <a:srgbClr val="000000"/>
                  </a:solidFill>
                  <a:latin typeface="Georgia Pro"/>
                </a:rPr>
                <a:t>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1803270"/>
              <a:ext cx="3978724" cy="94043"/>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218280" flipH="1">
            <a:off x="-5221006" y="7393918"/>
            <a:ext cx="12499411" cy="91132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46400" y="6018259"/>
            <a:ext cx="12499411" cy="9113207"/>
          </a:xfrm>
          <a:prstGeom prst="rect">
            <a:avLst/>
          </a:prstGeom>
        </p:spPr>
      </p:pic>
      <p:grpSp>
        <p:nvGrpSpPr>
          <p:cNvPr id="3" name="Group 3"/>
          <p:cNvGrpSpPr/>
          <p:nvPr/>
        </p:nvGrpSpPr>
        <p:grpSpPr>
          <a:xfrm>
            <a:off x="6095259" y="3173110"/>
            <a:ext cx="6207731" cy="1033424"/>
            <a:chOff x="0" y="0"/>
            <a:chExt cx="8276975" cy="1377899"/>
          </a:xfrm>
        </p:grpSpPr>
        <p:sp>
          <p:nvSpPr>
            <p:cNvPr id="4" name="TextBox 4"/>
            <p:cNvSpPr txBox="1"/>
            <p:nvPr/>
          </p:nvSpPr>
          <p:spPr>
            <a:xfrm>
              <a:off x="0" y="95250"/>
              <a:ext cx="8276975" cy="1079716"/>
            </a:xfrm>
            <a:prstGeom prst="rect">
              <a:avLst/>
            </a:prstGeom>
          </p:spPr>
          <p:txBody>
            <a:bodyPr lIns="0" tIns="0" rIns="0" bIns="0" rtlCol="0" anchor="t">
              <a:spAutoFit/>
            </a:bodyPr>
            <a:lstStyle/>
            <a:p>
              <a:pPr>
                <a:lnSpc>
                  <a:spcPts val="5839"/>
                </a:lnSpc>
              </a:pPr>
              <a:r>
                <a:rPr lang="en-US" sz="5839">
                  <a:solidFill>
                    <a:srgbClr val="000000"/>
                  </a:solidFill>
                  <a:latin typeface="Georgia Pro Italics"/>
                </a:rPr>
                <a:t>Thank you !!!</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1261165"/>
              <a:ext cx="4938737" cy="116734"/>
            </a:xfrm>
            <a:prstGeom prst="rect">
              <a:avLst/>
            </a:prstGeom>
          </p:spPr>
        </p:pic>
      </p:grpSp>
      <p:sp>
        <p:nvSpPr>
          <p:cNvPr id="6" name="TextBox 6"/>
          <p:cNvSpPr txBox="1"/>
          <p:nvPr/>
        </p:nvSpPr>
        <p:spPr>
          <a:xfrm>
            <a:off x="10426682" y="5874903"/>
            <a:ext cx="5763031" cy="2759095"/>
          </a:xfrm>
          <a:prstGeom prst="rect">
            <a:avLst/>
          </a:prstGeom>
        </p:spPr>
        <p:txBody>
          <a:bodyPr lIns="0" tIns="0" rIns="0" bIns="0" rtlCol="0" anchor="t">
            <a:spAutoFit/>
          </a:bodyPr>
          <a:lstStyle/>
          <a:p>
            <a:pPr algn="ctr">
              <a:lnSpc>
                <a:spcPts val="5543"/>
              </a:lnSpc>
            </a:pPr>
            <a:r>
              <a:rPr lang="en-US" sz="3599">
                <a:solidFill>
                  <a:srgbClr val="7B1919"/>
                </a:solidFill>
                <a:latin typeface="Georgia Pro"/>
              </a:rPr>
              <a:t>Team members :</a:t>
            </a:r>
          </a:p>
          <a:p>
            <a:pPr algn="ctr">
              <a:lnSpc>
                <a:spcPts val="5543"/>
              </a:lnSpc>
            </a:pPr>
            <a:r>
              <a:rPr lang="en-US" sz="3599">
                <a:solidFill>
                  <a:srgbClr val="7B1919"/>
                </a:solidFill>
                <a:latin typeface="Georgia Pro"/>
              </a:rPr>
              <a:t>1.Kavivarshini V - 20BIS018</a:t>
            </a:r>
          </a:p>
          <a:p>
            <a:pPr algn="ctr">
              <a:lnSpc>
                <a:spcPts val="5543"/>
              </a:lnSpc>
            </a:pPr>
            <a:r>
              <a:rPr lang="en-US" sz="3599">
                <a:solidFill>
                  <a:srgbClr val="7B1919"/>
                </a:solidFill>
                <a:latin typeface="Georgia Pro"/>
              </a:rPr>
              <a:t>2.Monika M - 20BIS025</a:t>
            </a:r>
          </a:p>
          <a:p>
            <a:pPr algn="ctr">
              <a:lnSpc>
                <a:spcPts val="5543"/>
              </a:lnSpc>
              <a:spcBef>
                <a:spcPct val="0"/>
              </a:spcBef>
            </a:pPr>
            <a:r>
              <a:rPr lang="en-US" sz="3599">
                <a:solidFill>
                  <a:srgbClr val="7B1919"/>
                </a:solidFill>
                <a:latin typeface="Georgia Pro"/>
              </a:rPr>
              <a:t>3.Shanthini AJ - 20BIS040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77311">
            <a:off x="-1749031" y="3690672"/>
            <a:ext cx="13943102" cy="12193877"/>
          </a:xfrm>
          <a:prstGeom prst="rect">
            <a:avLst/>
          </a:prstGeom>
        </p:spPr>
      </p:pic>
      <p:grpSp>
        <p:nvGrpSpPr>
          <p:cNvPr id="3" name="Group 3"/>
          <p:cNvGrpSpPr/>
          <p:nvPr/>
        </p:nvGrpSpPr>
        <p:grpSpPr>
          <a:xfrm>
            <a:off x="1028700" y="1028700"/>
            <a:ext cx="5584061" cy="2255921"/>
            <a:chOff x="0" y="0"/>
            <a:chExt cx="7445414" cy="3007895"/>
          </a:xfrm>
        </p:grpSpPr>
        <p:sp>
          <p:nvSpPr>
            <p:cNvPr id="4" name="TextBox 4"/>
            <p:cNvSpPr txBox="1"/>
            <p:nvPr/>
          </p:nvSpPr>
          <p:spPr>
            <a:xfrm>
              <a:off x="0" y="95250"/>
              <a:ext cx="7445414" cy="2730100"/>
            </a:xfrm>
            <a:prstGeom prst="rect">
              <a:avLst/>
            </a:prstGeom>
          </p:spPr>
          <p:txBody>
            <a:bodyPr lIns="0" tIns="0" rIns="0" bIns="0" rtlCol="0" anchor="t">
              <a:spAutoFit/>
            </a:bodyPr>
            <a:lstStyle/>
            <a:p>
              <a:pPr>
                <a:lnSpc>
                  <a:spcPts val="5252"/>
                </a:lnSpc>
              </a:pPr>
              <a:r>
                <a:rPr lang="en-US" sz="5252">
                  <a:solidFill>
                    <a:srgbClr val="000000"/>
                  </a:solidFill>
                  <a:latin typeface="Georgia Pro Italics"/>
                </a:rPr>
                <a:t>File Alarm Simulation Using TinkerCad</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2902889"/>
              <a:ext cx="4442558" cy="105006"/>
            </a:xfrm>
            <a:prstGeom prst="rect">
              <a:avLst/>
            </a:prstGeom>
          </p:spPr>
        </p:pic>
      </p:grpSp>
      <p:sp>
        <p:nvSpPr>
          <p:cNvPr id="6" name="TextBox 6"/>
          <p:cNvSpPr txBox="1"/>
          <p:nvPr/>
        </p:nvSpPr>
        <p:spPr>
          <a:xfrm>
            <a:off x="857261" y="4017853"/>
            <a:ext cx="16573478" cy="2514549"/>
          </a:xfrm>
          <a:prstGeom prst="rect">
            <a:avLst/>
          </a:prstGeom>
        </p:spPr>
        <p:txBody>
          <a:bodyPr lIns="0" tIns="0" rIns="0" bIns="0" rtlCol="0" anchor="t">
            <a:spAutoFit/>
          </a:bodyPr>
          <a:lstStyle/>
          <a:p>
            <a:pPr algn="ctr">
              <a:lnSpc>
                <a:spcPts val="5081"/>
              </a:lnSpc>
              <a:spcBef>
                <a:spcPct val="0"/>
              </a:spcBef>
            </a:pPr>
            <a:r>
              <a:rPr lang="en-US" sz="3299" dirty="0">
                <a:solidFill>
                  <a:srgbClr val="000000"/>
                </a:solidFill>
                <a:latin typeface="Georgia Pro Italics"/>
              </a:rPr>
              <a:t>In this project, we are going to design a Fire Alarm circuit using a few electrical components like Temperature and  Gas sensors using </a:t>
            </a:r>
            <a:r>
              <a:rPr lang="en-US" sz="3299" dirty="0" err="1">
                <a:solidFill>
                  <a:srgbClr val="000000"/>
                </a:solidFill>
                <a:latin typeface="Georgia Pro Italics"/>
              </a:rPr>
              <a:t>TinkerCad</a:t>
            </a:r>
            <a:r>
              <a:rPr lang="en-US" sz="3299" dirty="0">
                <a:solidFill>
                  <a:srgbClr val="000000"/>
                </a:solidFill>
                <a:latin typeface="Georgia Pro Italics"/>
              </a:rPr>
              <a:t> and interface it with Arduino. Let's start with the components we will require to build the circuit in the "</a:t>
            </a:r>
            <a:r>
              <a:rPr lang="en-US" sz="3299" dirty="0" err="1">
                <a:solidFill>
                  <a:srgbClr val="F44747"/>
                </a:solidFill>
                <a:latin typeface="Georgia Pro Italics"/>
              </a:rPr>
              <a:t>TinkerCad</a:t>
            </a:r>
            <a:r>
              <a:rPr lang="en-US" sz="3299" dirty="0">
                <a:solidFill>
                  <a:srgbClr val="000000"/>
                </a:solidFill>
                <a:latin typeface="Georgia Pro Italics"/>
              </a:rPr>
              <a:t>" software.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46400" y="6018259"/>
            <a:ext cx="12499411" cy="9113207"/>
          </a:xfrm>
          <a:prstGeom prst="rect">
            <a:avLst/>
          </a:prstGeom>
        </p:spPr>
      </p:pic>
      <p:grpSp>
        <p:nvGrpSpPr>
          <p:cNvPr id="3" name="Group 3"/>
          <p:cNvGrpSpPr/>
          <p:nvPr/>
        </p:nvGrpSpPr>
        <p:grpSpPr>
          <a:xfrm>
            <a:off x="11872130" y="624094"/>
            <a:ext cx="5584061" cy="2917787"/>
            <a:chOff x="0" y="0"/>
            <a:chExt cx="7445414" cy="3890383"/>
          </a:xfrm>
        </p:grpSpPr>
        <p:sp>
          <p:nvSpPr>
            <p:cNvPr id="4" name="TextBox 4"/>
            <p:cNvSpPr txBox="1"/>
            <p:nvPr/>
          </p:nvSpPr>
          <p:spPr>
            <a:xfrm>
              <a:off x="0" y="95250"/>
              <a:ext cx="7445414" cy="3612588"/>
            </a:xfrm>
            <a:prstGeom prst="rect">
              <a:avLst/>
            </a:prstGeom>
          </p:spPr>
          <p:txBody>
            <a:bodyPr lIns="0" tIns="0" rIns="0" bIns="0" rtlCol="0" anchor="t">
              <a:spAutoFit/>
            </a:bodyPr>
            <a:lstStyle/>
            <a:p>
              <a:pPr>
                <a:lnSpc>
                  <a:spcPts val="5252"/>
                </a:lnSpc>
              </a:pPr>
              <a:r>
                <a:rPr lang="en-US" sz="5252">
                  <a:solidFill>
                    <a:srgbClr val="000000"/>
                  </a:solidFill>
                  <a:latin typeface="Georgia Pro Italics"/>
                </a:rPr>
                <a:t>TinkerCad </a:t>
              </a:r>
            </a:p>
            <a:p>
              <a:pPr>
                <a:lnSpc>
                  <a:spcPts val="5252"/>
                </a:lnSpc>
              </a:pPr>
              <a:r>
                <a:rPr lang="en-US" sz="5252">
                  <a:solidFill>
                    <a:srgbClr val="000000"/>
                  </a:solidFill>
                  <a:latin typeface="Georgia Pro Italics"/>
                </a:rPr>
                <a:t>Circuit Simulation Software </a:t>
              </a:r>
            </a:p>
            <a:p>
              <a:pPr>
                <a:lnSpc>
                  <a:spcPts val="5252"/>
                </a:lnSpc>
              </a:pPr>
              <a:endParaRPr lang="en-US" sz="5252">
                <a:solidFill>
                  <a:srgbClr val="000000"/>
                </a:solidFill>
                <a:latin typeface="Georgia Pro Italics"/>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3785377"/>
              <a:ext cx="4442558" cy="105006"/>
            </a:xfrm>
            <a:prstGeom prst="rect">
              <a:avLst/>
            </a:prstGeom>
          </p:spPr>
        </p:pic>
      </p:grpSp>
      <p:pic>
        <p:nvPicPr>
          <p:cNvPr id="6" name="Picture 6"/>
          <p:cNvPicPr>
            <a:picLocks noChangeAspect="1"/>
          </p:cNvPicPr>
          <p:nvPr/>
        </p:nvPicPr>
        <p:blipFill>
          <a:blip r:embed="rId6"/>
          <a:srcRect/>
          <a:stretch>
            <a:fillRect/>
          </a:stretch>
        </p:blipFill>
        <p:spPr>
          <a:xfrm>
            <a:off x="503287" y="1740635"/>
            <a:ext cx="7827835" cy="3230012"/>
          </a:xfrm>
          <a:prstGeom prst="rect">
            <a:avLst/>
          </a:prstGeom>
        </p:spPr>
      </p:pic>
      <p:sp>
        <p:nvSpPr>
          <p:cNvPr id="7" name="TextBox 7"/>
          <p:cNvSpPr txBox="1"/>
          <p:nvPr/>
        </p:nvSpPr>
        <p:spPr>
          <a:xfrm>
            <a:off x="9442997" y="4856347"/>
            <a:ext cx="7816303" cy="3254628"/>
          </a:xfrm>
          <a:prstGeom prst="rect">
            <a:avLst/>
          </a:prstGeom>
        </p:spPr>
        <p:txBody>
          <a:bodyPr lIns="0" tIns="0" rIns="0" bIns="0" rtlCol="0" anchor="t">
            <a:spAutoFit/>
          </a:bodyPr>
          <a:lstStyle/>
          <a:p>
            <a:pPr algn="ctr">
              <a:lnSpc>
                <a:spcPts val="5185"/>
              </a:lnSpc>
              <a:spcBef>
                <a:spcPct val="0"/>
              </a:spcBef>
            </a:pPr>
            <a:r>
              <a:rPr lang="en-US" sz="3367">
                <a:solidFill>
                  <a:srgbClr val="000000"/>
                </a:solidFill>
                <a:latin typeface="Georgia Pro Italics"/>
              </a:rPr>
              <a:t>It is an online simulation software used for circuit design. It has all the electrical components required to built circuits and runs them.</a:t>
            </a:r>
          </a:p>
          <a:p>
            <a:pPr algn="ctr">
              <a:lnSpc>
                <a:spcPts val="5185"/>
              </a:lnSpc>
              <a:spcBef>
                <a:spcPct val="0"/>
              </a:spcBef>
            </a:pPr>
            <a:endParaRPr lang="en-US" sz="3367">
              <a:solidFill>
                <a:srgbClr val="000000"/>
              </a:solidFill>
              <a:latin typeface="Georgia Pro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08290" y="7578727"/>
            <a:ext cx="12499411" cy="9113207"/>
          </a:xfrm>
          <a:prstGeom prst="rect">
            <a:avLst/>
          </a:prstGeom>
        </p:spPr>
      </p:pic>
      <p:grpSp>
        <p:nvGrpSpPr>
          <p:cNvPr id="3" name="Group 3"/>
          <p:cNvGrpSpPr/>
          <p:nvPr/>
        </p:nvGrpSpPr>
        <p:grpSpPr>
          <a:xfrm>
            <a:off x="609600" y="596354"/>
            <a:ext cx="5584061" cy="2161969"/>
            <a:chOff x="0" y="95249"/>
            <a:chExt cx="7445414" cy="4404167"/>
          </a:xfrm>
        </p:grpSpPr>
        <p:sp>
          <p:nvSpPr>
            <p:cNvPr id="4" name="TextBox 4"/>
            <p:cNvSpPr txBox="1"/>
            <p:nvPr/>
          </p:nvSpPr>
          <p:spPr>
            <a:xfrm>
              <a:off x="0" y="95249"/>
              <a:ext cx="7445414" cy="4404167"/>
            </a:xfrm>
            <a:prstGeom prst="rect">
              <a:avLst/>
            </a:prstGeom>
          </p:spPr>
          <p:txBody>
            <a:bodyPr lIns="0" tIns="0" rIns="0" bIns="0" rtlCol="0" anchor="t">
              <a:spAutoFit/>
            </a:bodyPr>
            <a:lstStyle/>
            <a:p>
              <a:pPr>
                <a:lnSpc>
                  <a:spcPts val="5252"/>
                </a:lnSpc>
              </a:pPr>
              <a:r>
                <a:rPr lang="en-US" sz="5252" dirty="0">
                  <a:solidFill>
                    <a:srgbClr val="000000"/>
                  </a:solidFill>
                  <a:latin typeface="Georgia Pro Italics"/>
                </a:rPr>
                <a:t>Required Components</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3785377"/>
              <a:ext cx="4442558" cy="105006"/>
            </a:xfrm>
            <a:prstGeom prst="rect">
              <a:avLst/>
            </a:prstGeom>
          </p:spPr>
        </p:pic>
      </p:grpSp>
      <p:pic>
        <p:nvPicPr>
          <p:cNvPr id="9" name="Picture 8">
            <a:extLst>
              <a:ext uri="{FF2B5EF4-FFF2-40B4-BE49-F238E27FC236}">
                <a16:creationId xmlns:a16="http://schemas.microsoft.com/office/drawing/2014/main" id="{A29F46FB-EB7F-AC2C-1620-ADA8E6CC395A}"/>
              </a:ext>
            </a:extLst>
          </p:cNvPr>
          <p:cNvPicPr>
            <a:picLocks noChangeAspect="1"/>
          </p:cNvPicPr>
          <p:nvPr/>
        </p:nvPicPr>
        <p:blipFill>
          <a:blip r:embed="rId6"/>
          <a:stretch>
            <a:fillRect/>
          </a:stretch>
        </p:blipFill>
        <p:spPr>
          <a:xfrm>
            <a:off x="3060770" y="2729188"/>
            <a:ext cx="13716000" cy="6605312"/>
          </a:xfrm>
          <a:prstGeom prst="rect">
            <a:avLst/>
          </a:prstGeom>
        </p:spPr>
      </p:pic>
    </p:spTree>
    <p:extLst>
      <p:ext uri="{BB962C8B-B14F-4D97-AF65-F5344CB8AC3E}">
        <p14:creationId xmlns:p14="http://schemas.microsoft.com/office/powerpoint/2010/main" val="4207457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46400" y="6018259"/>
            <a:ext cx="12499411" cy="9113207"/>
          </a:xfrm>
          <a:prstGeom prst="rect">
            <a:avLst/>
          </a:prstGeom>
        </p:spPr>
      </p:pic>
      <p:grpSp>
        <p:nvGrpSpPr>
          <p:cNvPr id="3" name="Group 3"/>
          <p:cNvGrpSpPr/>
          <p:nvPr/>
        </p:nvGrpSpPr>
        <p:grpSpPr>
          <a:xfrm>
            <a:off x="8037366" y="300410"/>
            <a:ext cx="5001046" cy="2033511"/>
            <a:chOff x="0" y="0"/>
            <a:chExt cx="6668061" cy="2711348"/>
          </a:xfrm>
        </p:grpSpPr>
        <p:sp>
          <p:nvSpPr>
            <p:cNvPr id="4" name="TextBox 4"/>
            <p:cNvSpPr txBox="1"/>
            <p:nvPr/>
          </p:nvSpPr>
          <p:spPr>
            <a:xfrm>
              <a:off x="0" y="85725"/>
              <a:ext cx="6668061" cy="2462137"/>
            </a:xfrm>
            <a:prstGeom prst="rect">
              <a:avLst/>
            </a:prstGeom>
          </p:spPr>
          <p:txBody>
            <a:bodyPr lIns="0" tIns="0" rIns="0" bIns="0" rtlCol="0" anchor="t">
              <a:spAutoFit/>
            </a:bodyPr>
            <a:lstStyle/>
            <a:p>
              <a:pPr>
                <a:lnSpc>
                  <a:spcPts val="4704"/>
                </a:lnSpc>
              </a:pPr>
              <a:r>
                <a:rPr lang="en-US" sz="4704">
                  <a:solidFill>
                    <a:srgbClr val="000000"/>
                  </a:solidFill>
                  <a:latin typeface="Georgia Pro Italics"/>
                </a:rPr>
                <a:t>Required Components </a:t>
              </a:r>
            </a:p>
            <a:p>
              <a:pPr>
                <a:lnSpc>
                  <a:spcPts val="4704"/>
                </a:lnSpc>
              </a:pPr>
              <a:endParaRPr lang="en-US" sz="4704">
                <a:solidFill>
                  <a:srgbClr val="000000"/>
                </a:solidFill>
                <a:latin typeface="Georgia Pro Italics"/>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2617305"/>
              <a:ext cx="3978724" cy="94043"/>
            </a:xfrm>
            <a:prstGeom prst="rect">
              <a:avLst/>
            </a:prstGeom>
          </p:spPr>
        </p:pic>
      </p:grpSp>
      <p:pic>
        <p:nvPicPr>
          <p:cNvPr id="6" name="Picture 6"/>
          <p:cNvPicPr>
            <a:picLocks noChangeAspect="1"/>
          </p:cNvPicPr>
          <p:nvPr/>
        </p:nvPicPr>
        <p:blipFill>
          <a:blip r:embed="rId6"/>
          <a:srcRect l="662" r="662"/>
          <a:stretch>
            <a:fillRect/>
          </a:stretch>
        </p:blipFill>
        <p:spPr>
          <a:xfrm>
            <a:off x="1403306" y="1819506"/>
            <a:ext cx="5510631" cy="4366485"/>
          </a:xfrm>
          <a:prstGeom prst="rect">
            <a:avLst/>
          </a:prstGeom>
        </p:spPr>
      </p:pic>
      <p:sp>
        <p:nvSpPr>
          <p:cNvPr id="7" name="TextBox 7"/>
          <p:cNvSpPr txBox="1"/>
          <p:nvPr/>
        </p:nvSpPr>
        <p:spPr>
          <a:xfrm>
            <a:off x="7470196" y="2941000"/>
            <a:ext cx="3325361"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Italics"/>
              </a:rPr>
              <a:t>1.Arduino UNO </a:t>
            </a:r>
          </a:p>
        </p:txBody>
      </p:sp>
      <p:sp>
        <p:nvSpPr>
          <p:cNvPr id="8" name="TextBox 8"/>
          <p:cNvSpPr txBox="1"/>
          <p:nvPr/>
        </p:nvSpPr>
        <p:spPr>
          <a:xfrm>
            <a:off x="8236768" y="4096277"/>
            <a:ext cx="9022532" cy="4474704"/>
          </a:xfrm>
          <a:prstGeom prst="rect">
            <a:avLst/>
          </a:prstGeom>
        </p:spPr>
        <p:txBody>
          <a:bodyPr lIns="0" tIns="0" rIns="0" bIns="0" rtlCol="0" anchor="t">
            <a:spAutoFit/>
          </a:bodyPr>
          <a:lstStyle/>
          <a:p>
            <a:pPr algn="ctr">
              <a:lnSpc>
                <a:spcPts val="4465"/>
              </a:lnSpc>
              <a:spcBef>
                <a:spcPct val="0"/>
              </a:spcBef>
            </a:pPr>
            <a:r>
              <a:rPr lang="en-US" sz="2899">
                <a:solidFill>
                  <a:srgbClr val="000000"/>
                </a:solidFill>
                <a:latin typeface="Georgia Pro Italics"/>
              </a:rPr>
              <a:t>Arduino board is a microcontroller that is used to accept inputs from sensors connected and provide an output action on the desired device connected to it. The sensor inputs can be from light-detecting sensors, motion sensors (Ultrasonic or IR), temperature sensors, etc. The output from this device can be received through other output devices such as LED, Buzzer, Serial monitor, etc.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46400" y="6018259"/>
            <a:ext cx="12499411" cy="9113207"/>
          </a:xfrm>
          <a:prstGeom prst="rect">
            <a:avLst/>
          </a:prstGeom>
        </p:spPr>
      </p:pic>
      <p:pic>
        <p:nvPicPr>
          <p:cNvPr id="3" name="Picture 3"/>
          <p:cNvPicPr>
            <a:picLocks noChangeAspect="1"/>
          </p:cNvPicPr>
          <p:nvPr/>
        </p:nvPicPr>
        <p:blipFill>
          <a:blip r:embed="rId4"/>
          <a:srcRect/>
          <a:stretch>
            <a:fillRect/>
          </a:stretch>
        </p:blipFill>
        <p:spPr>
          <a:xfrm>
            <a:off x="832666" y="887222"/>
            <a:ext cx="3842589" cy="3095972"/>
          </a:xfrm>
          <a:prstGeom prst="rect">
            <a:avLst/>
          </a:prstGeom>
        </p:spPr>
      </p:pic>
      <p:pic>
        <p:nvPicPr>
          <p:cNvPr id="4" name="Picture 4"/>
          <p:cNvPicPr>
            <a:picLocks noChangeAspect="1"/>
          </p:cNvPicPr>
          <p:nvPr/>
        </p:nvPicPr>
        <p:blipFill>
          <a:blip r:embed="rId5"/>
          <a:srcRect/>
          <a:stretch>
            <a:fillRect/>
          </a:stretch>
        </p:blipFill>
        <p:spPr>
          <a:xfrm>
            <a:off x="2422594" y="5143500"/>
            <a:ext cx="3734754" cy="3284783"/>
          </a:xfrm>
          <a:prstGeom prst="rect">
            <a:avLst/>
          </a:prstGeom>
        </p:spPr>
      </p:pic>
      <p:sp>
        <p:nvSpPr>
          <p:cNvPr id="5" name="TextBox 5"/>
          <p:cNvSpPr txBox="1"/>
          <p:nvPr/>
        </p:nvSpPr>
        <p:spPr>
          <a:xfrm>
            <a:off x="6460802" y="753872"/>
            <a:ext cx="6193820"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Italics"/>
              </a:rPr>
              <a:t>2. LM-35 Temperature Sensor</a:t>
            </a:r>
          </a:p>
        </p:txBody>
      </p:sp>
      <p:sp>
        <p:nvSpPr>
          <p:cNvPr id="6" name="TextBox 6"/>
          <p:cNvSpPr txBox="1"/>
          <p:nvPr/>
        </p:nvSpPr>
        <p:spPr>
          <a:xfrm>
            <a:off x="7016664" y="2177297"/>
            <a:ext cx="9989339" cy="1192482"/>
          </a:xfrm>
          <a:prstGeom prst="rect">
            <a:avLst/>
          </a:prstGeom>
        </p:spPr>
        <p:txBody>
          <a:bodyPr lIns="0" tIns="0" rIns="0" bIns="0" rtlCol="0" anchor="t">
            <a:spAutoFit/>
          </a:bodyPr>
          <a:lstStyle/>
          <a:p>
            <a:pPr algn="ctr">
              <a:lnSpc>
                <a:spcPts val="4827"/>
              </a:lnSpc>
              <a:spcBef>
                <a:spcPct val="0"/>
              </a:spcBef>
            </a:pPr>
            <a:r>
              <a:rPr lang="en-US" sz="3134">
                <a:solidFill>
                  <a:srgbClr val="1B2132"/>
                </a:solidFill>
                <a:latin typeface="Georgia Pro Italics"/>
              </a:rPr>
              <a:t>LM-35 Temperature Sensor gives an analog output based on the instantaneous </a:t>
            </a:r>
          </a:p>
        </p:txBody>
      </p:sp>
      <p:sp>
        <p:nvSpPr>
          <p:cNvPr id="7" name="TextBox 7"/>
          <p:cNvSpPr txBox="1"/>
          <p:nvPr/>
        </p:nvSpPr>
        <p:spPr>
          <a:xfrm>
            <a:off x="6467123" y="4357632"/>
            <a:ext cx="2676877"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Italics"/>
              </a:rPr>
              <a:t>3.Gas Sensor</a:t>
            </a:r>
          </a:p>
        </p:txBody>
      </p:sp>
      <p:sp>
        <p:nvSpPr>
          <p:cNvPr id="8" name="TextBox 8"/>
          <p:cNvSpPr txBox="1"/>
          <p:nvPr/>
        </p:nvSpPr>
        <p:spPr>
          <a:xfrm>
            <a:off x="7987293" y="5375639"/>
            <a:ext cx="9988624" cy="3588479"/>
          </a:xfrm>
          <a:prstGeom prst="rect">
            <a:avLst/>
          </a:prstGeom>
        </p:spPr>
        <p:txBody>
          <a:bodyPr lIns="0" tIns="0" rIns="0" bIns="0" rtlCol="0" anchor="t">
            <a:spAutoFit/>
          </a:bodyPr>
          <a:lstStyle/>
          <a:p>
            <a:pPr algn="ctr">
              <a:lnSpc>
                <a:spcPts val="4782"/>
              </a:lnSpc>
              <a:spcBef>
                <a:spcPct val="0"/>
              </a:spcBef>
            </a:pPr>
            <a:r>
              <a:rPr lang="en-US" sz="3105">
                <a:solidFill>
                  <a:srgbClr val="000000"/>
                </a:solidFill>
                <a:latin typeface="Georgia Pro Italics"/>
              </a:rPr>
              <a:t>The gas sensor is used to measure the concentration or presence of gas in the atmosphere. It is also used to detect smoke in the air. Based on the gas, a potential difference is generated by changing the resistance of the material present inside the sensor. The output is measure in terms of Voltage.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4846400" y="6018259"/>
            <a:ext cx="12499411" cy="9113207"/>
          </a:xfrm>
          <a:prstGeom prst="rect">
            <a:avLst/>
          </a:prstGeom>
        </p:spPr>
      </p:pic>
      <p:pic>
        <p:nvPicPr>
          <p:cNvPr id="3" name="Picture 3"/>
          <p:cNvPicPr>
            <a:picLocks noChangeAspect="1"/>
          </p:cNvPicPr>
          <p:nvPr/>
        </p:nvPicPr>
        <p:blipFill>
          <a:blip r:embed="rId4"/>
          <a:srcRect/>
          <a:stretch>
            <a:fillRect/>
          </a:stretch>
        </p:blipFill>
        <p:spPr>
          <a:xfrm>
            <a:off x="2398074" y="3860775"/>
            <a:ext cx="5113146" cy="3105301"/>
          </a:xfrm>
          <a:prstGeom prst="rect">
            <a:avLst/>
          </a:prstGeom>
        </p:spPr>
      </p:pic>
      <p:pic>
        <p:nvPicPr>
          <p:cNvPr id="4" name="Picture 4"/>
          <p:cNvPicPr>
            <a:picLocks noChangeAspect="1"/>
          </p:cNvPicPr>
          <p:nvPr/>
        </p:nvPicPr>
        <p:blipFill>
          <a:blip r:embed="rId5"/>
          <a:srcRect/>
          <a:stretch>
            <a:fillRect/>
          </a:stretch>
        </p:blipFill>
        <p:spPr>
          <a:xfrm>
            <a:off x="1084317" y="326110"/>
            <a:ext cx="2627515" cy="2857423"/>
          </a:xfrm>
          <a:prstGeom prst="rect">
            <a:avLst/>
          </a:prstGeom>
        </p:spPr>
      </p:pic>
      <p:sp>
        <p:nvSpPr>
          <p:cNvPr id="5" name="TextBox 5"/>
          <p:cNvSpPr txBox="1"/>
          <p:nvPr/>
        </p:nvSpPr>
        <p:spPr>
          <a:xfrm>
            <a:off x="8102106" y="625424"/>
            <a:ext cx="4164481"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Italics"/>
              </a:rPr>
              <a:t>4.Resistors - 1k ohm</a:t>
            </a:r>
          </a:p>
        </p:txBody>
      </p:sp>
      <p:sp>
        <p:nvSpPr>
          <p:cNvPr id="6" name="TextBox 6"/>
          <p:cNvSpPr txBox="1"/>
          <p:nvPr/>
        </p:nvSpPr>
        <p:spPr>
          <a:xfrm>
            <a:off x="8223400" y="1791658"/>
            <a:ext cx="9710361" cy="2227129"/>
          </a:xfrm>
          <a:prstGeom prst="rect">
            <a:avLst/>
          </a:prstGeom>
        </p:spPr>
        <p:txBody>
          <a:bodyPr lIns="0" tIns="0" rIns="0" bIns="0" rtlCol="0" anchor="t">
            <a:spAutoFit/>
          </a:bodyPr>
          <a:lstStyle/>
          <a:p>
            <a:pPr algn="ctr">
              <a:lnSpc>
                <a:spcPts val="4465"/>
              </a:lnSpc>
              <a:spcBef>
                <a:spcPct val="0"/>
              </a:spcBef>
            </a:pPr>
            <a:r>
              <a:rPr lang="en-US" sz="2899">
                <a:solidFill>
                  <a:srgbClr val="1B2132"/>
                </a:solidFill>
                <a:latin typeface="Georgia Pro Italics"/>
              </a:rPr>
              <a:t>Resistors are passive devices that restrict the flow of current or divide the voltage through the circuit. The input power passes through these resistors and then to the sensors to avoid damage.</a:t>
            </a:r>
          </a:p>
        </p:txBody>
      </p:sp>
      <p:sp>
        <p:nvSpPr>
          <p:cNvPr id="7" name="TextBox 7"/>
          <p:cNvSpPr txBox="1"/>
          <p:nvPr/>
        </p:nvSpPr>
        <p:spPr>
          <a:xfrm>
            <a:off x="8102106" y="4740224"/>
            <a:ext cx="2911213"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Italics"/>
              </a:rPr>
              <a:t>5.BreadBoard</a:t>
            </a:r>
          </a:p>
        </p:txBody>
      </p:sp>
      <p:sp>
        <p:nvSpPr>
          <p:cNvPr id="8" name="TextBox 8"/>
          <p:cNvSpPr txBox="1"/>
          <p:nvPr/>
        </p:nvSpPr>
        <p:spPr>
          <a:xfrm>
            <a:off x="8331122" y="5775376"/>
            <a:ext cx="9710635" cy="3912918"/>
          </a:xfrm>
          <a:prstGeom prst="rect">
            <a:avLst/>
          </a:prstGeom>
        </p:spPr>
        <p:txBody>
          <a:bodyPr lIns="0" tIns="0" rIns="0" bIns="0" rtlCol="0" anchor="t">
            <a:spAutoFit/>
          </a:bodyPr>
          <a:lstStyle/>
          <a:p>
            <a:pPr algn="ctr">
              <a:lnSpc>
                <a:spcPts val="4466"/>
              </a:lnSpc>
              <a:spcBef>
                <a:spcPct val="0"/>
              </a:spcBef>
            </a:pPr>
            <a:r>
              <a:rPr lang="en-US" sz="2900">
                <a:solidFill>
                  <a:srgbClr val="1B2132"/>
                </a:solidFill>
                <a:latin typeface="Georgia Pro Italics"/>
              </a:rPr>
              <a:t>The breadboard is the basic component of any circuit building process. All components, be it input sensors or output display devices are connected to the power supply, microcontroller using wired connections through a breadboard. The holes in the breadboard are in series. There are various sizes like full-sized, half-sized, and mini breadboard.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79312" y="238965"/>
            <a:ext cx="2963007" cy="244448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218280" flipH="1">
            <a:off x="-4846400" y="6018259"/>
            <a:ext cx="12499411" cy="9113207"/>
          </a:xfrm>
          <a:prstGeom prst="rect">
            <a:avLst/>
          </a:prstGeom>
        </p:spPr>
      </p:pic>
      <p:pic>
        <p:nvPicPr>
          <p:cNvPr id="4" name="Picture 4"/>
          <p:cNvPicPr>
            <a:picLocks noChangeAspect="1"/>
          </p:cNvPicPr>
          <p:nvPr/>
        </p:nvPicPr>
        <p:blipFill>
          <a:blip r:embed="rId5"/>
          <a:srcRect/>
          <a:stretch>
            <a:fillRect/>
          </a:stretch>
        </p:blipFill>
        <p:spPr>
          <a:xfrm>
            <a:off x="3550117" y="4397829"/>
            <a:ext cx="2762308" cy="2549140"/>
          </a:xfrm>
          <a:prstGeom prst="rect">
            <a:avLst/>
          </a:prstGeom>
        </p:spPr>
      </p:pic>
      <p:pic>
        <p:nvPicPr>
          <p:cNvPr id="5" name="Picture 5"/>
          <p:cNvPicPr>
            <a:picLocks noChangeAspect="1"/>
          </p:cNvPicPr>
          <p:nvPr/>
        </p:nvPicPr>
        <p:blipFill>
          <a:blip r:embed="rId6"/>
          <a:srcRect/>
          <a:stretch>
            <a:fillRect/>
          </a:stretch>
        </p:blipFill>
        <p:spPr>
          <a:xfrm>
            <a:off x="306097" y="2882210"/>
            <a:ext cx="2535795" cy="2610377"/>
          </a:xfrm>
          <a:prstGeom prst="rect">
            <a:avLst/>
          </a:prstGeom>
        </p:spPr>
      </p:pic>
      <p:sp>
        <p:nvSpPr>
          <p:cNvPr id="6" name="TextBox 6"/>
          <p:cNvSpPr txBox="1"/>
          <p:nvPr/>
        </p:nvSpPr>
        <p:spPr>
          <a:xfrm>
            <a:off x="6789694" y="625424"/>
            <a:ext cx="1408049"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a:rPr>
              <a:t>6.LED </a:t>
            </a:r>
          </a:p>
        </p:txBody>
      </p:sp>
      <p:sp>
        <p:nvSpPr>
          <p:cNvPr id="7" name="TextBox 7"/>
          <p:cNvSpPr txBox="1"/>
          <p:nvPr/>
        </p:nvSpPr>
        <p:spPr>
          <a:xfrm>
            <a:off x="8046103" y="1559738"/>
            <a:ext cx="8638157" cy="1665235"/>
          </a:xfrm>
          <a:prstGeom prst="rect">
            <a:avLst/>
          </a:prstGeom>
        </p:spPr>
        <p:txBody>
          <a:bodyPr lIns="0" tIns="0" rIns="0" bIns="0" rtlCol="0" anchor="t">
            <a:spAutoFit/>
          </a:bodyPr>
          <a:lstStyle/>
          <a:p>
            <a:pPr algn="ctr">
              <a:lnSpc>
                <a:spcPts val="4465"/>
              </a:lnSpc>
              <a:spcBef>
                <a:spcPct val="0"/>
              </a:spcBef>
            </a:pPr>
            <a:r>
              <a:rPr lang="en-US" sz="2899">
                <a:solidFill>
                  <a:srgbClr val="1B2132"/>
                </a:solidFill>
                <a:latin typeface="Georgia Pro Italics"/>
              </a:rPr>
              <a:t>Light Emitting Diode is a commonly used light source. It is a semiconductor that emits light when current flows through it.</a:t>
            </a:r>
          </a:p>
        </p:txBody>
      </p:sp>
      <p:sp>
        <p:nvSpPr>
          <p:cNvPr id="8" name="TextBox 8"/>
          <p:cNvSpPr txBox="1"/>
          <p:nvPr/>
        </p:nvSpPr>
        <p:spPr>
          <a:xfrm>
            <a:off x="6516150" y="3724627"/>
            <a:ext cx="3059906"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a:rPr>
              <a:t>7.Piezo Buzzer </a:t>
            </a:r>
          </a:p>
        </p:txBody>
      </p:sp>
      <p:sp>
        <p:nvSpPr>
          <p:cNvPr id="9" name="TextBox 9"/>
          <p:cNvSpPr txBox="1"/>
          <p:nvPr/>
        </p:nvSpPr>
        <p:spPr>
          <a:xfrm>
            <a:off x="8461497" y="4921704"/>
            <a:ext cx="8638157" cy="1665235"/>
          </a:xfrm>
          <a:prstGeom prst="rect">
            <a:avLst/>
          </a:prstGeom>
        </p:spPr>
        <p:txBody>
          <a:bodyPr lIns="0" tIns="0" rIns="0" bIns="0" rtlCol="0" anchor="t">
            <a:spAutoFit/>
          </a:bodyPr>
          <a:lstStyle/>
          <a:p>
            <a:pPr algn="ctr">
              <a:lnSpc>
                <a:spcPts val="4465"/>
              </a:lnSpc>
              <a:spcBef>
                <a:spcPct val="0"/>
              </a:spcBef>
            </a:pPr>
            <a:r>
              <a:rPr lang="en-US" sz="2899">
                <a:solidFill>
                  <a:srgbClr val="1B2132"/>
                </a:solidFill>
                <a:latin typeface="Georgia Pro Italics"/>
              </a:rPr>
              <a:t>It is an electrical component that generates a beep sound on receiving an input. It works on the principle of </a:t>
            </a:r>
            <a:r>
              <a:rPr lang="en-US" sz="2899">
                <a:solidFill>
                  <a:srgbClr val="1B2132"/>
                </a:solidFill>
                <a:latin typeface="Georgia Pro Italics"/>
                <a:hlinkClick r:id="rId7" tooltip="https://www.learnelectronicsindia.com/blogs-1/hashtags/piezo"/>
              </a:rPr>
              <a:t>piezo</a:t>
            </a:r>
            <a:r>
              <a:rPr lang="en-US" sz="2899">
                <a:solidFill>
                  <a:srgbClr val="1B2132"/>
                </a:solidFill>
                <a:latin typeface="Georgia Pro Italics"/>
              </a:rPr>
              <a:t> crystal.</a:t>
            </a:r>
          </a:p>
        </p:txBody>
      </p:sp>
      <p:sp>
        <p:nvSpPr>
          <p:cNvPr id="10" name="TextBox 10"/>
          <p:cNvSpPr txBox="1"/>
          <p:nvPr/>
        </p:nvSpPr>
        <p:spPr>
          <a:xfrm>
            <a:off x="6516150" y="7082239"/>
            <a:ext cx="3359727" cy="673202"/>
          </a:xfrm>
          <a:prstGeom prst="rect">
            <a:avLst/>
          </a:prstGeom>
        </p:spPr>
        <p:txBody>
          <a:bodyPr lIns="0" tIns="0" rIns="0" bIns="0" rtlCol="0" anchor="t">
            <a:spAutoFit/>
          </a:bodyPr>
          <a:lstStyle/>
          <a:p>
            <a:pPr algn="ctr">
              <a:lnSpc>
                <a:spcPts val="5543"/>
              </a:lnSpc>
              <a:spcBef>
                <a:spcPct val="0"/>
              </a:spcBef>
            </a:pPr>
            <a:r>
              <a:rPr lang="en-US" sz="3599">
                <a:solidFill>
                  <a:srgbClr val="7B1919"/>
                </a:solidFill>
                <a:latin typeface="Georgia Pro"/>
              </a:rPr>
              <a:t>8.Jumper wires  </a:t>
            </a:r>
          </a:p>
        </p:txBody>
      </p:sp>
      <p:sp>
        <p:nvSpPr>
          <p:cNvPr id="11" name="TextBox 11"/>
          <p:cNvSpPr txBox="1"/>
          <p:nvPr/>
        </p:nvSpPr>
        <p:spPr>
          <a:xfrm>
            <a:off x="8782053" y="8034309"/>
            <a:ext cx="8615901" cy="2834865"/>
          </a:xfrm>
          <a:prstGeom prst="rect">
            <a:avLst/>
          </a:prstGeom>
        </p:spPr>
        <p:txBody>
          <a:bodyPr lIns="0" tIns="0" rIns="0" bIns="0" rtlCol="0" anchor="t">
            <a:spAutoFit/>
          </a:bodyPr>
          <a:lstStyle/>
          <a:p>
            <a:pPr algn="ctr">
              <a:lnSpc>
                <a:spcPts val="4608"/>
              </a:lnSpc>
            </a:pPr>
            <a:r>
              <a:rPr lang="en-US" sz="2992">
                <a:solidFill>
                  <a:srgbClr val="1B2132"/>
                </a:solidFill>
                <a:latin typeface="Georgia Pro Italics"/>
              </a:rPr>
              <a:t>Establish the connections between different devices of the circuit. </a:t>
            </a:r>
          </a:p>
          <a:p>
            <a:pPr algn="ctr">
              <a:lnSpc>
                <a:spcPts val="4454"/>
              </a:lnSpc>
            </a:pPr>
            <a:endParaRPr lang="en-US" sz="2992">
              <a:solidFill>
                <a:srgbClr val="1B2132"/>
              </a:solidFill>
              <a:latin typeface="Georgia Pro Italics"/>
            </a:endParaRPr>
          </a:p>
          <a:p>
            <a:pPr algn="ctr">
              <a:lnSpc>
                <a:spcPts val="4454"/>
              </a:lnSpc>
            </a:pPr>
            <a:endParaRPr lang="en-US" sz="2992">
              <a:solidFill>
                <a:srgbClr val="1B2132"/>
              </a:solidFill>
              <a:latin typeface="Georgia Pro Italics"/>
            </a:endParaRPr>
          </a:p>
          <a:p>
            <a:pPr algn="ctr">
              <a:lnSpc>
                <a:spcPts val="4454"/>
              </a:lnSpc>
              <a:spcBef>
                <a:spcPct val="0"/>
              </a:spcBef>
            </a:pPr>
            <a:endParaRPr lang="en-US" sz="2992">
              <a:solidFill>
                <a:srgbClr val="1B2132"/>
              </a:solidFill>
              <a:latin typeface="Georgia Pro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8280" flipH="1">
            <a:off x="-5221006" y="7393918"/>
            <a:ext cx="12499411" cy="9113207"/>
          </a:xfrm>
          <a:prstGeom prst="rect">
            <a:avLst/>
          </a:prstGeom>
        </p:spPr>
      </p:pic>
      <p:grpSp>
        <p:nvGrpSpPr>
          <p:cNvPr id="3" name="Group 3"/>
          <p:cNvGrpSpPr/>
          <p:nvPr/>
        </p:nvGrpSpPr>
        <p:grpSpPr>
          <a:xfrm>
            <a:off x="835387" y="725246"/>
            <a:ext cx="5001046" cy="1422985"/>
            <a:chOff x="0" y="0"/>
            <a:chExt cx="6668061" cy="1897313"/>
          </a:xfrm>
        </p:grpSpPr>
        <p:sp>
          <p:nvSpPr>
            <p:cNvPr id="4" name="TextBox 4"/>
            <p:cNvSpPr txBox="1"/>
            <p:nvPr/>
          </p:nvSpPr>
          <p:spPr>
            <a:xfrm>
              <a:off x="0" y="85725"/>
              <a:ext cx="6668061" cy="1648102"/>
            </a:xfrm>
            <a:prstGeom prst="rect">
              <a:avLst/>
            </a:prstGeom>
          </p:spPr>
          <p:txBody>
            <a:bodyPr lIns="0" tIns="0" rIns="0" bIns="0" rtlCol="0" anchor="t">
              <a:spAutoFit/>
            </a:bodyPr>
            <a:lstStyle/>
            <a:p>
              <a:pPr>
                <a:lnSpc>
                  <a:spcPts val="4704"/>
                </a:lnSpc>
              </a:pPr>
              <a:r>
                <a:rPr lang="en-US" sz="4704">
                  <a:solidFill>
                    <a:srgbClr val="000000"/>
                  </a:solidFill>
                  <a:latin typeface="Georgia Pro Italics"/>
                </a:rPr>
                <a:t>Circuit Connections</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1803270"/>
              <a:ext cx="3978724" cy="94043"/>
            </a:xfrm>
            <a:prstGeom prst="rect">
              <a:avLst/>
            </a:prstGeom>
          </p:spPr>
        </p:pic>
      </p:grpSp>
      <p:pic>
        <p:nvPicPr>
          <p:cNvPr id="6" name="Picture 6"/>
          <p:cNvPicPr>
            <a:picLocks noChangeAspect="1"/>
          </p:cNvPicPr>
          <p:nvPr/>
        </p:nvPicPr>
        <p:blipFill>
          <a:blip r:embed="rId6"/>
          <a:srcRect/>
          <a:stretch>
            <a:fillRect/>
          </a:stretch>
        </p:blipFill>
        <p:spPr>
          <a:xfrm>
            <a:off x="4072402" y="2437473"/>
            <a:ext cx="13186898" cy="70798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574</Words>
  <Application>Microsoft Office PowerPoint</Application>
  <PresentationFormat>Custom</PresentationFormat>
  <Paragraphs>40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Georgia Pro</vt:lpstr>
      <vt:lpstr>Calibri</vt:lpstr>
      <vt:lpstr>Georgia Pro Bold Italics</vt:lpstr>
      <vt:lpstr>Arial</vt:lpstr>
      <vt:lpstr>Georgia Pro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Fire Alarm System Simulation using Tinkercad</dc:title>
  <cp:lastModifiedBy>monika m</cp:lastModifiedBy>
  <cp:revision>2</cp:revision>
  <dcterms:created xsi:type="dcterms:W3CDTF">2006-08-16T00:00:00Z</dcterms:created>
  <dcterms:modified xsi:type="dcterms:W3CDTF">2023-04-27T13:55:48Z</dcterms:modified>
  <dc:identifier>DAFhTcnI6Ao</dc:identifier>
</cp:coreProperties>
</file>